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PT Sans Narrow"/>
      <p:regular r:id="rId66"/>
      <p:bold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6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Lato-regular.fntdata"/><Relationship Id="rId23" Type="http://schemas.openxmlformats.org/officeDocument/2006/relationships/slide" Target="slides/slide18.xml"/><Relationship Id="rId67" Type="http://schemas.openxmlformats.org/officeDocument/2006/relationships/font" Target="fonts/PTSansNarrow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flatiron-engineering/using-inductive-bias-as-a-guide-for-effective-machine-learning-prototyping-66e5468407a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821485a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821485a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821485a2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821485a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821485a2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821485a2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821485a2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821485a2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“Inductive bias describes the tendency for a system to prefer a certain set of generalizations over others that are equally consistent with the observed data.”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https://medium.com/flatiron-engineering/using-inductive-bias-as-a-guide-for-effective-machine-learning-prototyping-66e5468407a8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Battaglia et al. [2018]: Relational inductive biases, deep learning, and graph networks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821485a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821485a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821485a2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821485a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821485a2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821485a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plus: la tabla aratat conv intre semnal si gaussian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815de99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815de99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9815de99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9815de99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821485a2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821485a2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821485a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821485a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821485a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821485a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99a7c545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99a7c545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821485a2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821485a2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821485a2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821485a2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821485a2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821485a2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815de99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815de99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821485a2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821485a2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821485a2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821485a2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21485a2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821485a2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821485a2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821485a2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821485a2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821485a2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7bfec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87bfec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821485a2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821485a2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821485a2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821485a2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821485a2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821485a2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821485a2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821485a2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821485a2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821485a2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821485a2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821485a2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821485a2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821485a2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821485a2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821485a2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21485a2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21485a2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21485a2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821485a2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87bfec4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87bfec4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821485a2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821485a2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821485a2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821485a2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821485a2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821485a2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21485a2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21485a2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821485a2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821485a2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821485a2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821485a2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21485a2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21485a2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821485a2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821485a2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9815de99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9815de99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821485a26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821485a26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87bfec4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87bfec4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821485a2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821485a2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821485a26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821485a2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Frankleet al. [2020] Training BatchNorm and Only BatchNorm: On the Expressive Power of Random Features in CNNs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821485a2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821485a2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21485a2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21485a2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9815de99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9815de99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815de99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815de99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815de99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815de99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821485a2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821485a2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821485a2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821485a2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821485a2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821485a2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821485a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821485a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821485a26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821485a26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815de9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9815de9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imaging: https://www.nature.com/articles/s41591-021-01343-4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forecasting: https://www.nature.com/articles/s41586-021-03854-z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21485a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821485a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821485a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821485a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anhvnn.wordpress.com/2018/02/01/deep-learning-computer-vision-and-convolutional-neural-network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3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karpathy.github.io/2022/03/14/lecun1989/" TargetMode="External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gif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://cs231n.github.io/transfer-learning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deeplearningbook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 sz="2400"/>
              <a:t>.  Convolutional Networks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Linearise image and treat it as a large vector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the image (vector) with fully connected network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connected networks are universal approximators =&gt; they can represent anything</a:t>
            </a:r>
            <a:endParaRPr sz="1800"/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Fully connected network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508400" y="1728175"/>
            <a:ext cx="7730100" cy="3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/>
              <a:t>Too MANY parameters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output for small translations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point is treated differently: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Network has to learn the same features for every location in the image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Inefficient: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</a:t>
            </a:r>
            <a:r>
              <a:rPr b="1" lang="en" sz="1800"/>
              <a:t>representation</a:t>
            </a:r>
            <a:r>
              <a:rPr lang="en" sz="1800"/>
              <a:t>: it has to learn redundant features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</a:t>
            </a:r>
            <a:r>
              <a:rPr b="1" lang="en" sz="1800"/>
              <a:t>optimization: </a:t>
            </a:r>
            <a:r>
              <a:rPr lang="en" sz="1800"/>
              <a:t>hard to train, requires a lot of training examples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Slow inference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Fully connected network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508400" y="1259025"/>
            <a:ext cx="392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Downsides: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73800" y="4423275"/>
            <a:ext cx="392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Conclusion: inefficient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91125" y="1166250"/>
            <a:ext cx="7730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Visual data has some useful biases:	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Locality</a:t>
            </a:r>
            <a:r>
              <a:rPr lang="en" sz="1800"/>
              <a:t>: for a pixel close neighbours are more important than distant ones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Stationarity</a:t>
            </a:r>
            <a:r>
              <a:rPr lang="en" sz="1800"/>
              <a:t>: Same pattern has the same meaning regardless of position in the image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Useful biases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634900" y="3099425"/>
            <a:ext cx="7730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An architecture suited for processing visual data should incorporate these such inductive biases into its architecture.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212600" y="639400"/>
            <a:ext cx="47409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To tackle these problems we will use an operation that is designed with the locality and stationarity properties in mind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Practically: 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we restrict our operations to a small window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Apply a linear operation in that </a:t>
            </a:r>
            <a:r>
              <a:rPr lang="en" sz="1800"/>
              <a:t>window</a:t>
            </a:r>
            <a:r>
              <a:rPr lang="en" sz="1800"/>
              <a:t> (+ pointwise non-linearity)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Repeat</a:t>
            </a:r>
            <a:r>
              <a:rPr lang="en" sz="1800"/>
              <a:t> the same process on every possible small window in the image</a:t>
            </a:r>
            <a:endParaRPr sz="1800"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190325" y="1274475"/>
            <a:ext cx="3413100" cy="32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Conv: Element-wise multiply the kernel and each patch and sum the result for every location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be interpreted as: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Search for a patch in the image that matches the kernel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Compute the matching for every location</a:t>
            </a:r>
            <a:endParaRPr sz="18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175" y="1630575"/>
            <a:ext cx="5711700" cy="262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82125" y="4831525"/>
            <a:ext cx="8713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https://anhvnn.wordpress.com/2018/02/01/deep-learning-computer-vision-and-convolutional-neural-networks/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74550" y="129850"/>
            <a:ext cx="43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continuous domain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9500" y="1139250"/>
            <a:ext cx="81546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1D continuous signals the convolution is defined as:</a:t>
            </a:r>
            <a:endParaRPr sz="1800"/>
          </a:p>
        </p:txBody>
      </p:sp>
      <p:sp>
        <p:nvSpPr>
          <p:cNvPr id="185" name="Google Shape;185;p27"/>
          <p:cNvSpPr txBox="1"/>
          <p:nvPr/>
        </p:nvSpPr>
        <p:spPr>
          <a:xfrm>
            <a:off x="319500" y="4831525"/>
            <a:ext cx="8021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https://upload.wikimedia.org/wikipedia/commons/6/6e/Convolution_of_box_signal_with_itself.gif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3013363"/>
            <a:ext cx="4514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(t) = (x * w)(t) = \int_{u=\infty}^{\infty} x(t-a)w(u)du&#10;\end{align}" id="187" name="Google Shape;187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27" y="1734225"/>
            <a:ext cx="6786476" cy="9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1338250"/>
            <a:ext cx="23241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250" y="584925"/>
            <a:ext cx="5839400" cy="397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50" y="1338250"/>
            <a:ext cx="2998160" cy="31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standard case for neural networks is having 2D inputs with </a:t>
            </a:r>
            <a:r>
              <a:rPr b="1" lang="en"/>
              <a:t>multiple</a:t>
            </a:r>
            <a:r>
              <a:rPr lang="en"/>
              <a:t> channels                                   and kernels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  \begin{align*}&#10;y(d,i,j) = (x * w)(d, i, j) = \sum_{c=0}^{C_{in}-1}\sum_{n=0}^{K-1}\sum_{m=0}^{K-1} {x(c,i+n,j+m)w(d,c,n,m)}&#10;\end{align*}" id="204" name="Google Shape;204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" y="3758667"/>
            <a:ext cx="90311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in \mathbb{R}^{C_{in} \times H \times W}" id="205" name="Google Shape;205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025" y="1921725"/>
            <a:ext cx="1855520" cy="33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\in \mathbb{R}^{C_{out} \times C_{in} \times K \times K}" id="206" name="Google Shape;206;p2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350" y="2286225"/>
            <a:ext cx="2418750" cy="3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9575" y="219632"/>
            <a:ext cx="3917974" cy="350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6153150" y="1618200"/>
            <a:ext cx="29424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382125" y="4831525"/>
            <a:ext cx="8713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" sz="1100">
                <a:solidFill>
                  <a:schemeClr val="dk2"/>
                </a:solidFill>
              </a:rPr>
              <a:t>http://cs231n.github.io/convolutional-networks/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75" y="518250"/>
            <a:ext cx="4870200" cy="43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280700" y="1585525"/>
            <a:ext cx="3277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the input has C channels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hen each convolutional filter has C channels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Here we have 2 filter, each having size C x K x K = 3 x 3 x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total: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Filter W has size 2 x C x K x 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Bias b has size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750" y="1813463"/>
            <a:ext cx="2108500" cy="213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35" y="1596547"/>
            <a:ext cx="3061336" cy="229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504" y="1611233"/>
            <a:ext cx="3076018" cy="226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1190625" y="1006125"/>
            <a:ext cx="76482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Convolutional operation includes: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Input x (images)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Learnable Parameters named filters or kernels or weights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o</a:t>
            </a:r>
            <a:r>
              <a:rPr lang="en" sz="1800"/>
              <a:t>utput feature map</a:t>
            </a:r>
            <a:endParaRPr sz="1800"/>
          </a:p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2676525"/>
            <a:ext cx="6301099" cy="23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2"/>
          <p:cNvCxnSpPr/>
          <p:nvPr/>
        </p:nvCxnSpPr>
        <p:spPr>
          <a:xfrm>
            <a:off x="3648075" y="2609850"/>
            <a:ext cx="219300" cy="7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2"/>
          <p:cNvSpPr txBox="1"/>
          <p:nvPr/>
        </p:nvSpPr>
        <p:spPr>
          <a:xfrm>
            <a:off x="2967150" y="22645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Kernels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32"/>
          <p:cNvCxnSpPr/>
          <p:nvPr/>
        </p:nvCxnSpPr>
        <p:spPr>
          <a:xfrm flipH="1">
            <a:off x="6581850" y="2200200"/>
            <a:ext cx="3333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2"/>
          <p:cNvSpPr txBox="1"/>
          <p:nvPr/>
        </p:nvSpPr>
        <p:spPr>
          <a:xfrm>
            <a:off x="6262800" y="1846575"/>
            <a:ext cx="2303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 feature map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738300" y="22645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8" name="Google Shape;238;p32"/>
          <p:cNvCxnSpPr/>
          <p:nvPr/>
        </p:nvCxnSpPr>
        <p:spPr>
          <a:xfrm>
            <a:off x="1450550" y="2670350"/>
            <a:ext cx="4068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*" id="239" name="Google Shape;239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150" y="3573500"/>
            <a:ext cx="262874" cy="31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2"/>
          <p:cNvCxnSpPr>
            <a:endCxn id="239" idx="2"/>
          </p:cNvCxnSpPr>
          <p:nvPr/>
        </p:nvCxnSpPr>
        <p:spPr>
          <a:xfrm flipH="1" rot="10800000">
            <a:off x="2562187" y="3884025"/>
            <a:ext cx="536400" cy="76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2"/>
          <p:cNvSpPr txBox="1"/>
          <p:nvPr/>
        </p:nvSpPr>
        <p:spPr>
          <a:xfrm>
            <a:off x="198250" y="4525175"/>
            <a:ext cx="26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Convolution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operation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3655975" y="1325075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 flipH="1">
            <a:off x="802875" y="1996900"/>
            <a:ext cx="2713500" cy="43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3"/>
          <p:cNvSpPr/>
          <p:nvPr/>
        </p:nvSpPr>
        <p:spPr>
          <a:xfrm>
            <a:off x="602150" y="18311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4964188" y="34586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3969513" y="3274950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4"/>
          <p:cNvCxnSpPr/>
          <p:nvPr/>
        </p:nvCxnSpPr>
        <p:spPr>
          <a:xfrm rot="10800000">
            <a:off x="802750" y="2040300"/>
            <a:ext cx="4231800" cy="26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4"/>
          <p:cNvSpPr/>
          <p:nvPr/>
        </p:nvSpPr>
        <p:spPr>
          <a:xfrm>
            <a:off x="496675" y="1682800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>
            <a:off x="4868225" y="150392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35"/>
          <p:cNvCxnSpPr/>
          <p:nvPr/>
        </p:nvCxnSpPr>
        <p:spPr>
          <a:xfrm rot="10800000">
            <a:off x="1029725" y="2188800"/>
            <a:ext cx="3961200" cy="39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4854850" y="334327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- Convolutional operation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</a:t>
            </a:r>
            <a:r>
              <a:rPr b="1" lang="en"/>
              <a:t>efficient</a:t>
            </a:r>
            <a:r>
              <a:rPr lang="en"/>
              <a:t> because it takes advantage of properties of the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Locality</a:t>
            </a:r>
            <a:r>
              <a:rPr lang="en"/>
              <a:t> and </a:t>
            </a:r>
            <a:r>
              <a:rPr b="1" lang="en"/>
              <a:t>stationarity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Appropriate</a:t>
            </a:r>
            <a:r>
              <a:rPr lang="en"/>
              <a:t> for cases where the data has these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Images, 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of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problem where spatial structure plays a key role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Keywords: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Learnable parameters: Kernel = filter + bias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866850" y="1251225"/>
            <a:ext cx="5000700" cy="3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see how convolutions are applied in standard convolutional networks.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Introduce some key concepts</a:t>
            </a:r>
            <a:endParaRPr sz="1800"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Stride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3857625" y="1739750"/>
            <a:ext cx="49881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Skip computations with a stride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Stride k: move each patch by k pixels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Reduces the resolution of the output</a:t>
            </a:r>
            <a:endParaRPr sz="1800"/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b="0" l="6490" r="6499" t="0"/>
          <a:stretch/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Padding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4102175" y="1363475"/>
            <a:ext cx="4353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Lose information at margins</a:t>
            </a:r>
            <a:endParaRPr sz="7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The output features maps are smaller than the input</a:t>
            </a:r>
            <a:endParaRPr sz="7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Solutions:</a:t>
            </a: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7200"/>
              <a:t>Apply padding to the input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Process margins separately with different kernels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Padding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3857625" y="1739750"/>
            <a:ext cx="50196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padding half the filter size,  to keep the output the same size as the input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kinds of padding: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Zero</a:t>
            </a:r>
            <a:r>
              <a:rPr lang="en" sz="1800"/>
              <a:t>,  reflexive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13" y="514250"/>
            <a:ext cx="5218574" cy="2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1790125" y="3147350"/>
            <a:ext cx="61341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From every patch output one value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Reduce output resolution:</a:t>
            </a:r>
            <a:endParaRPr sz="1800"/>
          </a:p>
          <a:p>
            <a:pPr indent="-334327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Output is invariant to small local translations</a:t>
            </a:r>
            <a:endParaRPr sz="1800"/>
          </a:p>
          <a:p>
            <a:pPr indent="-334327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Make the computation lighter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Pooling types: max, average</a:t>
            </a:r>
            <a:endParaRPr sz="18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50"/>
              <a:t>Figure from: CS231n Stanford Course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75" y="338725"/>
            <a:ext cx="5719500" cy="245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" y="2824863"/>
            <a:ext cx="72199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697075" y="376450"/>
            <a:ext cx="280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Receptive field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050"/>
            <a:ext cx="5570240" cy="284186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76150" y="4770000"/>
            <a:ext cx="9067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Figure from: https://medium.com/mlreview/a-guide-to-receptive-field-arithmetic-for-convolutional-neural-networks-e0f514068807</a:t>
            </a:r>
            <a:endParaRPr sz="800"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5463525" y="1283225"/>
            <a:ext cx="34452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Receptive field</a:t>
            </a:r>
            <a:r>
              <a:rPr lang="en" sz="1400"/>
              <a:t> of a point in a feature map: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Region of the image that influences that point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Receptive field grows: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linear with the number of layers with stride one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multiplicatively by using layers with stride &gt;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linear with size of filters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697075" y="376450"/>
            <a:ext cx="45471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Receptive field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76150" y="4770000"/>
            <a:ext cx="9067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000"/>
              <a:t>Figure from: L</a:t>
            </a:r>
            <a:r>
              <a:rPr lang="en" sz="1025">
                <a:latin typeface="Arial"/>
                <a:ea typeface="Arial"/>
                <a:cs typeface="Arial"/>
                <a:sym typeface="Arial"/>
              </a:rPr>
              <a:t>uo et. al: Understanding the effective receptive field in deep convolutional neural networks</a:t>
            </a:r>
            <a:endParaRPr sz="1000"/>
          </a:p>
        </p:txBody>
      </p:sp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5588350" y="988975"/>
            <a:ext cx="35556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Effective Receptive field</a:t>
            </a:r>
            <a:r>
              <a:rPr lang="en" sz="1400"/>
              <a:t> of a point in a feature map: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Region of the image that influences that point in a </a:t>
            </a:r>
            <a:r>
              <a:rPr b="1" lang="en" sz="1400"/>
              <a:t>non-negligible</a:t>
            </a:r>
            <a:r>
              <a:rPr lang="en" sz="1400"/>
              <a:t> way</a:t>
            </a:r>
            <a:endParaRPr sz="14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effective receptive field only takes up a </a:t>
            </a:r>
            <a:r>
              <a:rPr b="1" lang="en" sz="1400"/>
              <a:t>fraction</a:t>
            </a:r>
            <a:r>
              <a:rPr lang="en" sz="1400"/>
              <a:t> of the full theoretical receptive field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distribution of effective receptive field: asymptotically </a:t>
            </a:r>
            <a:r>
              <a:rPr b="1" lang="en" sz="1400"/>
              <a:t>Gaussian</a:t>
            </a:r>
            <a:endParaRPr b="1" sz="1400"/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" y="1825988"/>
            <a:ext cx="5417775" cy="195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721750" y="1383350"/>
            <a:ext cx="3993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Effective Receptive Field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663525" y="380725"/>
            <a:ext cx="635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1998: </a:t>
            </a:r>
            <a:br>
              <a:rPr lang="en"/>
            </a:br>
            <a:r>
              <a:rPr lang="en"/>
              <a:t>LeNet-5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LeCun et al. [1998]: Gradient-based learning applied to document recognition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4396"/>
            <a:ext cx="9144000" cy="255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772600" y="13267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2012: AlexNet - DL revolution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93750" y="4617425"/>
            <a:ext cx="8423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/>
              <a:t>Krizhevsky et al. [2012]: Imagenet classification with deep convolutional neural network</a:t>
            </a:r>
            <a:r>
              <a:rPr lang="en" sz="3200"/>
              <a:t>s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/>
              <a:t>Dan Cireșan, U Meier, J Schmidhuber [2011]: Multi-column Deep Neural Networks for Image Classification   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37" y="2024338"/>
            <a:ext cx="8256924" cy="25930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751050" y="910350"/>
            <a:ext cx="801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fast conv nets implemented on GPU started to obtain superior results: DanNet [2011] - AlexNet [2012]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By winning the 2012 ImageNet competition AlexNet is considered to have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triggered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 revolution in ML, starting the current wave of Deep Learning methods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3937925" y="1759425"/>
            <a:ext cx="50349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 each step in the optimisation algorithm make 50% of neuron activations zero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 testing time (inference) use all the output but scaled with 0.5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Reduces </a:t>
            </a:r>
            <a:r>
              <a:rPr b="1" lang="en" sz="1400"/>
              <a:t>overfitting </a:t>
            </a:r>
            <a:r>
              <a:rPr lang="en" sz="1400"/>
              <a:t>by </a:t>
            </a:r>
            <a:r>
              <a:rPr b="1" lang="en" sz="1400"/>
              <a:t>regularise</a:t>
            </a:r>
            <a:r>
              <a:rPr lang="en" sz="1400"/>
              <a:t> the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each neuron not relying on fixed features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=&gt; more robust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implicit ensemble of subnetworks</a:t>
            </a:r>
            <a:endParaRPr sz="1400"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36425"/>
            <a:ext cx="3429826" cy="34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Image from: </a:t>
            </a:r>
            <a:r>
              <a:rPr lang="en" sz="4100">
                <a:latin typeface="Arial"/>
                <a:ea typeface="Arial"/>
                <a:cs typeface="Arial"/>
                <a:sym typeface="Arial"/>
              </a:rPr>
              <a:t>I. Goodfellow et. al: Deep Learning book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518850" y="1184875"/>
            <a:ext cx="81171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strategy used to </a:t>
            </a:r>
            <a:r>
              <a:rPr b="1" lang="en" sz="1400"/>
              <a:t>reduce its generalization erro</a:t>
            </a:r>
            <a:r>
              <a:rPr b="1" lang="en" sz="1400"/>
              <a:t>r</a:t>
            </a:r>
            <a:r>
              <a:rPr lang="en" sz="1400"/>
              <a:t> but </a:t>
            </a:r>
            <a:r>
              <a:rPr b="1" lang="en" sz="1400"/>
              <a:t>not</a:t>
            </a:r>
            <a:r>
              <a:rPr lang="en" sz="1400"/>
              <a:t> the training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Constraints and penalties designed to encode </a:t>
            </a:r>
            <a:r>
              <a:rPr b="1" lang="en" sz="1400"/>
              <a:t>prior knowledge </a:t>
            </a:r>
            <a:r>
              <a:rPr lang="en" sz="1400"/>
              <a:t>or to </a:t>
            </a:r>
            <a:r>
              <a:rPr b="1" lang="en" sz="1400"/>
              <a:t>impose preference</a:t>
            </a:r>
            <a:r>
              <a:rPr lang="en" sz="1400"/>
              <a:t> towards simpler models in order to promote generalization</a:t>
            </a:r>
            <a:endParaRPr sz="1400"/>
          </a:p>
        </p:txBody>
      </p:sp>
      <p:sp>
        <p:nvSpPr>
          <p:cNvPr id="371" name="Google Shape;371;p47"/>
          <p:cNvSpPr txBox="1"/>
          <p:nvPr/>
        </p:nvSpPr>
        <p:spPr>
          <a:xfrm>
            <a:off x="605125" y="2236175"/>
            <a:ext cx="38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General Regularizations: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Weight decay: L2 or L1 penalties of  parameters norm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Dropout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data / Data augmentation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Adding noise: to input / activations / weights / labels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Early Stopping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4806150" y="2832650"/>
            <a:ext cx="3829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Implicit Convolutional Regularizations: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Weight sharing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across locations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/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gaussian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effective receptive fields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2014:</a:t>
            </a:r>
            <a:br>
              <a:rPr lang="en"/>
            </a:br>
            <a:r>
              <a:rPr lang="en"/>
              <a:t> GoogleNet - Inception V1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Szegedy et al. [2015]: Going deeper with convolutions </a:t>
            </a:r>
            <a:endParaRPr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000237"/>
            <a:ext cx="8839198" cy="198096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/>
        </p:nvSpPr>
        <p:spPr>
          <a:xfrm>
            <a:off x="772600" y="2818275"/>
            <a:ext cx="78930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Core principles: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efficient utilization of the computing resources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multi-scale processing inside the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ImageNet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ILSVRC14 winner (6.7% top 5 error)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12x less parameters than AlexNet while significantly more accurate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2015:</a:t>
            </a:r>
            <a:br>
              <a:rPr lang="en"/>
            </a:br>
            <a:r>
              <a:rPr lang="en"/>
              <a:t> Inception - v2</a:t>
            </a:r>
            <a:endParaRPr/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Ioffe and Szegedy [2015]: Batch normalization:  Accelerating deep network training by reducing internal covariate shift.</a:t>
            </a:r>
            <a:endParaRPr/>
          </a:p>
        </p:txBody>
      </p:sp>
      <p:sp>
        <p:nvSpPr>
          <p:cNvPr id="387" name="Google Shape;387;p49"/>
          <p:cNvSpPr txBox="1"/>
          <p:nvPr/>
        </p:nvSpPr>
        <p:spPr>
          <a:xfrm>
            <a:off x="4883700" y="4349025"/>
            <a:ext cx="4260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Use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Batch Norm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50" y="1032550"/>
            <a:ext cx="6017688" cy="334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</a:t>
            </a:r>
            <a:endParaRPr/>
          </a:p>
        </p:txBody>
      </p:sp>
      <p:pic>
        <p:nvPicPr>
          <p:cNvPr id="394" name="Google Shape;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0" y="1251950"/>
            <a:ext cx="4550449" cy="30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5491550" y="1285875"/>
            <a:ext cx="356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 kinds of normalisation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Norm for Vision - ConvNets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Norm for NLP &amp; CV - recurrent Nets, Transformers, GNNs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Spectral Norm for 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455175" y="4589700"/>
            <a:ext cx="6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Ba et.al. Layer Normalization. 2016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Gogianu et. al: Spectral Normalisation for Deep Reinforcement Learning: An Optimisation Perspective. ICML 2021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Inception - v3</a:t>
            </a:r>
            <a:endParaRPr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Szegedy et al. [2016]: Rethinking the inception architecture for computer vision</a:t>
            </a:r>
            <a:endParaRPr/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825"/>
            <a:ext cx="2765506" cy="32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/>
        </p:nvSpPr>
        <p:spPr>
          <a:xfrm>
            <a:off x="5752800" y="1136413"/>
            <a:ext cx="36489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Factorise the convolutions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Replace N x N kernels with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N x 1 and 1 x N kernels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Reduces computations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Acts as a regularization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271" y="1187050"/>
            <a:ext cx="3369294" cy="33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87" y="222513"/>
            <a:ext cx="8157864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764775" y="1860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Factorisation: SVD motivation</a:t>
            </a:r>
            <a:endParaRPr/>
          </a:p>
        </p:txBody>
      </p:sp>
      <p:pic>
        <p:nvPicPr>
          <p:cNvPr descr="K = U \Sigma U^T =  \sum_i u_i * \lambda_i * u_i^T" id="411" name="Google Shape;411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55" y="1300100"/>
            <a:ext cx="5271424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/>
          <p:nvPr/>
        </p:nvSpPr>
        <p:spPr>
          <a:xfrm>
            <a:off x="771525" y="2469000"/>
            <a:ext cx="2522100" cy="2201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2"/>
          <p:cNvSpPr/>
          <p:nvPr/>
        </p:nvSpPr>
        <p:spPr>
          <a:xfrm>
            <a:off x="3493025" y="3361725"/>
            <a:ext cx="632700" cy="329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/>
          <p:nvPr/>
        </p:nvSpPr>
        <p:spPr>
          <a:xfrm>
            <a:off x="5183150" y="2532250"/>
            <a:ext cx="485400" cy="22536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2"/>
          <p:cNvSpPr/>
          <p:nvPr/>
        </p:nvSpPr>
        <p:spPr>
          <a:xfrm>
            <a:off x="6041500" y="2532250"/>
            <a:ext cx="537300" cy="511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2"/>
          <p:cNvSpPr/>
          <p:nvPr/>
        </p:nvSpPr>
        <p:spPr>
          <a:xfrm>
            <a:off x="6930325" y="2552050"/>
            <a:ext cx="2127000" cy="4719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Sigma" id="417" name="Google Shape;417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613" y="2891425"/>
            <a:ext cx="1039918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52"/>
          <p:cNvCxnSpPr>
            <a:endCxn id="414" idx="0"/>
          </p:cNvCxnSpPr>
          <p:nvPr/>
        </p:nvCxnSpPr>
        <p:spPr>
          <a:xfrm flipH="1">
            <a:off x="5425850" y="1836250"/>
            <a:ext cx="95400" cy="6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2"/>
          <p:cNvCxnSpPr>
            <a:endCxn id="416" idx="0"/>
          </p:cNvCxnSpPr>
          <p:nvPr/>
        </p:nvCxnSpPr>
        <p:spPr>
          <a:xfrm>
            <a:off x="7116025" y="1896850"/>
            <a:ext cx="877800" cy="6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2"/>
          <p:cNvCxnSpPr>
            <a:endCxn id="415" idx="0"/>
          </p:cNvCxnSpPr>
          <p:nvPr/>
        </p:nvCxnSpPr>
        <p:spPr>
          <a:xfrm flipH="1">
            <a:off x="6310150" y="1818850"/>
            <a:ext cx="84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52"/>
          <p:cNvCxnSpPr>
            <a:endCxn id="412" idx="0"/>
          </p:cNvCxnSpPr>
          <p:nvPr/>
        </p:nvCxnSpPr>
        <p:spPr>
          <a:xfrm flipH="1">
            <a:off x="2032575" y="1775700"/>
            <a:ext cx="203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K" id="422" name="Google Shape;422;p5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713" y="3081925"/>
            <a:ext cx="895718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i" id="423" name="Google Shape;423;p52" title="MathEquation,#00f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200" y="3455850"/>
            <a:ext cx="48670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i^T" id="424" name="Google Shape;424;p52" title="MathEquation,#00f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7900" y="2584800"/>
            <a:ext cx="351862" cy="40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i" id="425" name="Google Shape;425;p52" title="MathEquation,#00f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125" y="2584800"/>
            <a:ext cx="377170" cy="4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type="title"/>
          </p:nvPr>
        </p:nvSpPr>
        <p:spPr>
          <a:xfrm>
            <a:off x="764775" y="1860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Factorisation: SVD motivation</a:t>
            </a:r>
            <a:endParaRPr/>
          </a:p>
        </p:txBody>
      </p:sp>
      <p:pic>
        <p:nvPicPr>
          <p:cNvPr descr="K = U \Sigma U^T =  \sum_i u_i * \lambda_i * u_i^T" id="431" name="Google Shape;431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55" y="1300100"/>
            <a:ext cx="5271424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/>
          <p:nvPr/>
        </p:nvSpPr>
        <p:spPr>
          <a:xfrm>
            <a:off x="948575" y="2068475"/>
            <a:ext cx="7585800" cy="29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 N x N matrix is decomposed in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maximum 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vector outer products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By using fewer we arrive at a low rank matrix: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Fewer computations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regularisation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practice, same representation power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 et al. [2016]: Deep residual learning for image recognition </a:t>
            </a:r>
            <a:endParaRPr/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10912" y="-1912174"/>
            <a:ext cx="1347475" cy="81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/>
        </p:nvSpPr>
        <p:spPr>
          <a:xfrm>
            <a:off x="772588" y="2998125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Core principles: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deeper models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Easily optimise by allowing direct paths between lower and upper levels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446" name="Google Shape;446;p55"/>
          <p:cNvSpPr txBox="1"/>
          <p:nvPr/>
        </p:nvSpPr>
        <p:spPr>
          <a:xfrm>
            <a:off x="1040088" y="3522000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‘plain’ networks obtain worse results by increasing the number of layers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Cause: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8" y="1136425"/>
            <a:ext cx="6717820" cy="2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1040088" y="3522000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‘plain’ networks obtain worse results by increasing the number of layers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Cause: Overfit? NO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Optimization problem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8" y="1136425"/>
            <a:ext cx="6717820" cy="2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460" name="Google Shape;460;p57"/>
          <p:cNvSpPr txBox="1"/>
          <p:nvPr/>
        </p:nvSpPr>
        <p:spPr>
          <a:xfrm>
            <a:off x="4010020" y="1388400"/>
            <a:ext cx="4886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Add skip connections between between layers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representation power of the network remains the same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network can easily learn identity mapping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optimisation is easier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7475"/>
            <a:ext cx="3705220" cy="193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992475" y="4150650"/>
            <a:ext cx="81039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Effect of the residual connections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Deeper models can be trained and can improve shallower models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25" y="1590775"/>
            <a:ext cx="7752276" cy="25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/>
        </p:nvSpPr>
        <p:spPr>
          <a:xfrm>
            <a:off x="2192425" y="124415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Without BN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486950" y="124415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type="title"/>
          </p:nvPr>
        </p:nvSpPr>
        <p:spPr>
          <a:xfrm>
            <a:off x="772600" y="868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Analysis</a:t>
            </a:r>
            <a:endParaRPr/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108925" y="4602275"/>
            <a:ext cx="8569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8"/>
              <a:t>Canziani et al. [2016]: An analysis of deep neural network models for practical applications.</a:t>
            </a:r>
            <a:endParaRPr sz="242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8"/>
              <a:t>Liu et. al. [2022]: A ConvNet for the 2020s + Lucas Beyer correction https://twitter.com/giffmana/status/1481054929573888005</a:t>
            </a:r>
            <a:br>
              <a:rPr lang="en"/>
            </a:br>
            <a:endParaRPr/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0" y="1334649"/>
            <a:ext cx="4157149" cy="29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141" y="1358163"/>
            <a:ext cx="4157835" cy="272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772600" y="868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</a:t>
            </a:r>
            <a:r>
              <a:rPr lang="en"/>
              <a:t>Convolutions</a:t>
            </a:r>
            <a:r>
              <a:rPr lang="en"/>
              <a:t> in Visual Processing</a:t>
            </a:r>
            <a:endParaRPr/>
          </a:p>
        </p:txBody>
      </p:sp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Tolstikhin</a:t>
            </a:r>
            <a:r>
              <a:rPr lang="en" sz="1000"/>
              <a:t> et al. [2021]: </a:t>
            </a:r>
            <a:r>
              <a:rPr lang="en" sz="1000"/>
              <a:t>MLP-Mixer: An all-MLP Architecture for Vision</a:t>
            </a:r>
            <a:endParaRPr sz="1000"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425" y="1371249"/>
            <a:ext cx="5175026" cy="2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348975" y="971050"/>
            <a:ext cx="328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Newer methods like Transformers and MLP-Mixers can bring benefits like long-range connection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 still based on the same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principles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Locality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Stationarity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311700" y="126400"/>
            <a:ext cx="878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endParaRPr/>
          </a:p>
        </p:txBody>
      </p:sp>
      <p:sp>
        <p:nvSpPr>
          <p:cNvPr id="492" name="Google Shape;492;p61"/>
          <p:cNvSpPr txBox="1"/>
          <p:nvPr>
            <p:ph idx="1" type="body"/>
          </p:nvPr>
        </p:nvSpPr>
        <p:spPr>
          <a:xfrm>
            <a:off x="311700" y="795975"/>
            <a:ext cx="4801500" cy="4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components </a:t>
            </a:r>
            <a:r>
              <a:rPr lang="en"/>
              <a:t>remained stable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last 10 years we added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Deeper and bigger </a:t>
            </a:r>
            <a:r>
              <a:rPr b="1" lang="en"/>
              <a:t>architectures</a:t>
            </a:r>
            <a:r>
              <a:rPr lang="en"/>
              <a:t> trained by SGD on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regularisation: </a:t>
            </a:r>
            <a:r>
              <a:rPr b="1" lang="en"/>
              <a:t>dropout</a:t>
            </a:r>
            <a:r>
              <a:rPr lang="en"/>
              <a:t>, </a:t>
            </a:r>
            <a:r>
              <a:rPr b="1" lang="en"/>
              <a:t>batch norm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optimisation: </a:t>
            </a:r>
            <a:r>
              <a:rPr b="1" lang="en"/>
              <a:t>skip</a:t>
            </a:r>
            <a:r>
              <a:rPr lang="en"/>
              <a:t> connection, </a:t>
            </a:r>
            <a:r>
              <a:rPr b="1" lang="en"/>
              <a:t>adam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efficient use of params: </a:t>
            </a:r>
            <a:r>
              <a:rPr b="1" lang="en"/>
              <a:t>factorisations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Neural Nets: 33 years ago and 33 years from now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https://karpathy.github.io/2022/03/14/lecun1989/</a:t>
            </a:r>
            <a:endParaRPr/>
          </a:p>
        </p:txBody>
      </p:sp>
      <p:sp>
        <p:nvSpPr>
          <p:cNvPr id="493" name="Google Shape;493;p61"/>
          <p:cNvSpPr txBox="1"/>
          <p:nvPr/>
        </p:nvSpPr>
        <p:spPr>
          <a:xfrm>
            <a:off x="386900" y="4650400"/>
            <a:ext cx="83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200" y="1448501"/>
            <a:ext cx="4015625" cy="21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962"/>
            <a:ext cx="9143999" cy="460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Inductive biases of CNNs</a:t>
            </a:r>
            <a:endParaRPr/>
          </a:p>
        </p:txBody>
      </p:sp>
      <p:sp>
        <p:nvSpPr>
          <p:cNvPr id="500" name="Google Shape;500;p62"/>
          <p:cNvSpPr txBox="1"/>
          <p:nvPr/>
        </p:nvSpPr>
        <p:spPr>
          <a:xfrm>
            <a:off x="447678" y="1284675"/>
            <a:ext cx="81057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Convolutional networks are suited for visual tasks because they have inductive biases implicit in their architecture, that makes representing and learning the visual data more easily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Locality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Translation equivariance - (same output regardless of position)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For visual data, CNN are more efficient than fully connected layer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But how much training is really necessary?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some cases, tasks could be solved by learning just a small fraction of the parameters (but this is not the norm..)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BatchNorm and Only BatchNorm</a:t>
            </a:r>
            <a:endParaRPr/>
          </a:p>
        </p:txBody>
      </p:sp>
      <p:sp>
        <p:nvSpPr>
          <p:cNvPr id="506" name="Google Shape;506;p63"/>
          <p:cNvSpPr txBox="1"/>
          <p:nvPr/>
        </p:nvSpPr>
        <p:spPr>
          <a:xfrm>
            <a:off x="447675" y="2749525"/>
            <a:ext cx="44886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only the scale and shift (gamma, beta) parameters of BN and keep randomly initialized all the other parameters of the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‘Surprisingly’ good results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726" y="1529975"/>
            <a:ext cx="3902924" cy="20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3"/>
          <p:cNvSpPr txBox="1"/>
          <p:nvPr/>
        </p:nvSpPr>
        <p:spPr>
          <a:xfrm>
            <a:off x="361125" y="4650600"/>
            <a:ext cx="8171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Frankle et al. [2020] Training BatchNorm and Only BatchNorm: On the Expressive Power of Random Features in CNNs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509" name="Google Shape;5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721" y="1609271"/>
            <a:ext cx="3326372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3"/>
          <p:cNvSpPr txBox="1"/>
          <p:nvPr/>
        </p:nvSpPr>
        <p:spPr>
          <a:xfrm>
            <a:off x="2083350" y="1245375"/>
            <a:ext cx="13053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Norm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Images without training</a:t>
            </a:r>
            <a:endParaRPr/>
          </a:p>
        </p:txBody>
      </p:sp>
      <p:sp>
        <p:nvSpPr>
          <p:cNvPr id="516" name="Google Shape;516;p64"/>
          <p:cNvSpPr txBox="1"/>
          <p:nvPr/>
        </p:nvSpPr>
        <p:spPr>
          <a:xfrm>
            <a:off x="300725" y="1383675"/>
            <a:ext cx="4791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Generate an image starting from random noise vector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Optimize a convolutional network to generate an image close to the input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Without training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on any other images, just optimize on the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single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input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Takes advantage of the inductive biases of the model to produce probable images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361125" y="4650600"/>
            <a:ext cx="8171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Ulyanov et al. [2018] Deep Image Prior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518" name="Google Shape;5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26" y="3141231"/>
            <a:ext cx="2739924" cy="174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725" y="1136425"/>
            <a:ext cx="2739924" cy="17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task: Classify image as cat or dog</a:t>
            </a:r>
            <a:endParaRPr/>
          </a:p>
        </p:txBody>
      </p:sp>
      <p:pic>
        <p:nvPicPr>
          <p:cNvPr id="525" name="Google Shape;5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565050"/>
            <a:ext cx="4286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Kaggle competition: https://www.kaggle.com/c/dogs-vs-cats-redux-kernels-edition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vs Dogs</a:t>
            </a:r>
            <a:endParaRPr/>
          </a:p>
        </p:txBody>
      </p:sp>
      <p:sp>
        <p:nvSpPr>
          <p:cNvPr id="532" name="Google Shape;532;p66"/>
          <p:cNvSpPr txBox="1"/>
          <p:nvPr/>
        </p:nvSpPr>
        <p:spPr>
          <a:xfrm>
            <a:off x="106950" y="1322600"/>
            <a:ext cx="4642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ConvNets to the rescue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First approach: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Resnet or Inception from scratch on all available dogs and cats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Downsides: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Require large amount of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Long training time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804" y="1322588"/>
            <a:ext cx="4837475" cy="32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58973">
            <a:off x="4749308" y="1644828"/>
            <a:ext cx="341161" cy="207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24322">
            <a:off x="7261363" y="2094987"/>
            <a:ext cx="362174" cy="13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541" name="Google Shape;541;p67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learning a new skill, humans reuse knowledge and practices that they already learned before.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learning physics we use knowledge learned from mathematics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learning to play ukulele we benefit from already playing guitar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made ML models benefit from previously learned tasks?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Start with </a:t>
            </a:r>
            <a:r>
              <a:rPr b="1" lang="en" sz="1600"/>
              <a:t>good representations </a:t>
            </a:r>
            <a:r>
              <a:rPr lang="en" sz="1600"/>
              <a:t>of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could be given by a model already learned on a previous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</a:t>
            </a:r>
            <a:r>
              <a:rPr b="1" lang="en" sz="1600"/>
              <a:t>new</a:t>
            </a:r>
            <a:r>
              <a:rPr lang="en" sz="1600"/>
              <a:t> representations for a new problem, by building on the old representations</a:t>
            </a: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547" name="Google Shape;547;p68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practice, for computer vision tasks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from a pretrained model on another task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With large amount of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previous task should be similar to the new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 the prediction layer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Usually, the last layer is useful just for the old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a new model by adding one or more layer to the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the new model on the new task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only the new layers (if the task is very similar) 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the parameters of the entire model (fine-tunning)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"/>
          <p:cNvSpPr txBox="1"/>
          <p:nvPr>
            <p:ph type="title"/>
          </p:nvPr>
        </p:nvSpPr>
        <p:spPr>
          <a:xfrm>
            <a:off x="423600" y="16771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274E13"/>
                </a:solidFill>
              </a:rPr>
              <a:t>(Next: NN applications for Computer Vision)</a:t>
            </a:r>
            <a:endParaRPr b="0" sz="2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/>
          </a:p>
        </p:txBody>
      </p:sp>
      <p:sp>
        <p:nvSpPr>
          <p:cNvPr id="558" name="Google Shape;558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http://cs231n.github.io/convolutional-networks/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http://cs231n.github.io/transfer-learning/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4" name="Google Shape;564;p71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Canziani, A. Paszke, and E. Culurciello. An analysis of deep neural network models for practical applications. arXiv preprint arXiv:1605.07678,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Frankle, J., Schwab, D.J. and Morcos, A.S., 2020. Training BatchNorm and Only BatchNorm: On the Expressive Power of Random Features in CNNs. arXiv preprint arXiv:2003.00152.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I. Goodfellow, Y. Bengio, and A. Courville. Deep Learning. MIT  Press, 2016.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http://www.deeplearningbook.org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K. He, X. Zhang, S. Ren, and J. Sun. Deep residual learning for image recognition. In Proceedings of the IEEE conference on computer vision and pattern recognition, pages 770–778,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S. Ioffe and C. Szegedy. Batch normalization: Accelerating deep network training by reducing internal covariate shift. In Proceedings of the 32Nd International Conference on International Conference on Machine Learning - Volume 37,ICML’15, pages 448–456. JMLR.org, 2015.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Krizhevsky, I. Sutskever, and G. E. Hinton. Imagenet classification with deep convolutional neural networks. In Advances in neural information processing systems, pages 1097–1105, 2012.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Y. LeCun, L. Bottou, Y. Bengio, P. Haffner, et al. Gradient-based learning applied to document recognition. Proceedings of the IEEE, 86(11):2278–2324, 1998.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Fully connected networks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00" y="1213288"/>
            <a:ext cx="1943219" cy="378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p &amp;= \sigma(W_2  a + b_2)&#10;    \end{align}" id="103" name="Google Shape;103;p1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325" y="2171500"/>
            <a:ext cx="325740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 &amp;= \sigma(W_1  x + b_1)\\&#10;    \end{align}" id="104" name="Google Shape;104;p1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325" y="1504138"/>
            <a:ext cx="3282462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8"/>
          <p:cNvCxnSpPr/>
          <p:nvPr/>
        </p:nvCxnSpPr>
        <p:spPr>
          <a:xfrm flipH="1">
            <a:off x="3042525" y="1870950"/>
            <a:ext cx="3639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/>
          <p:nvPr/>
        </p:nvCxnSpPr>
        <p:spPr>
          <a:xfrm flipH="1" rot="10800000">
            <a:off x="1222250" y="4011725"/>
            <a:ext cx="216600" cy="6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8"/>
          <p:cNvCxnSpPr/>
          <p:nvPr/>
        </p:nvCxnSpPr>
        <p:spPr>
          <a:xfrm flipH="1">
            <a:off x="2348925" y="1463600"/>
            <a:ext cx="1821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 txBox="1"/>
          <p:nvPr/>
        </p:nvSpPr>
        <p:spPr>
          <a:xfrm>
            <a:off x="2375025" y="1090800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activations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59925" y="4661825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 rot="3333202">
            <a:off x="1375353" y="1344824"/>
            <a:ext cx="529313" cy="650138"/>
          </a:xfrm>
          <a:prstGeom prst="leftBrace">
            <a:avLst>
              <a:gd fmla="val 3071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832775" y="1090800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978100" y="1537325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        x \in \mathbb{R}^{N}&#10;        W_1 \in \mathbb{R}^{M \times N}&#10;        b_1 \in \mathbb{R}^{M}&#10;        a \in \mathbb{R}^{M}\\&#10;        W_2 \in \mathbb{R}^{O \times M}&#10;        b_2 \in \mathbb{R}^{O}&#10;        p \in \mathbb{R}^{O}&#10;\end{align}" id="113" name="Google Shape;113;p1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425" y="3747425"/>
            <a:ext cx="537882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70" name="Google Shape;570;p72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W. Luo, Y. Li, R. Urtasun, and R. Zemel. Understanding the effective receptive field in deep convolutional neural networks. In Advances in neural information processing systems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K. Simonyan and A. Zisserman. Very deep convolutional networks for large-scale image recognition. arXiv preprint arXiv:1409.1556, 2014.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C. Szegedy, W. Liu, Y. Jia, P. Sermanet, S. Reed, D. Anguelov, D. Erhan, V. Vanhoucke, and A. Rabinovich. Going deeper with convolutions. In Proceedings of the IEEE conference on computer vision and pattern recognition, pages 1–9,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C. Szegedy, V. Vanhoucke, S. Ioffe, J. Shlens, and Z. Wojna. Rethinking the inception architecture for computer vision. In Proceedings of the IEEE Conference on Computer Vision and Pattern Recognition, pages 2818–2826,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Ulyanov, D., Vedaldi, A. and Lempitsky, V., 2018. Deep image prior. In Proceedings of the IEEE Conference on Computer Vision and Pattern Recognition (pp. 9446-9454).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97900" y="361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Processing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025" y="1190450"/>
            <a:ext cx="2829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Self-driving </a:t>
            </a:r>
            <a:r>
              <a:rPr i="1" lang="en"/>
              <a:t>vehicles</a:t>
            </a:r>
            <a:r>
              <a:rPr lang="en"/>
              <a:t> 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75" y="212425"/>
            <a:ext cx="2876451" cy="19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323" y="1266223"/>
            <a:ext cx="2258268" cy="15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375" y="439682"/>
            <a:ext cx="2302775" cy="12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599" y="2327425"/>
            <a:ext cx="2196075" cy="22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025" y="2404825"/>
            <a:ext cx="2829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imaging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7450" y="1838800"/>
            <a:ext cx="2036100" cy="28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812675" y="3201925"/>
            <a:ext cx="2508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forecasting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31025" y="4604850"/>
            <a:ext cx="673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van der Laak et. al. Deep learning in histopathology: the path to the clinic. Nature 2021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Ravuri et al. Skilful precipitation nowcasting using deep generative models of radar. Nature 2021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375" y="955850"/>
            <a:ext cx="5323296" cy="3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Linearise image and treat it as a large vector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the image (vector) with fully connected network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connected networks are universal approximators =&gt; they can represent anything</a:t>
            </a:r>
            <a:endParaRPr sz="1800"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How about fully connected networks?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C77F82"/>
      </a:lt2>
      <a:accent1>
        <a:srgbClr val="ED1F24"/>
      </a:accent1>
      <a:accent2>
        <a:srgbClr val="CE93D8"/>
      </a:accent2>
      <a:accent3>
        <a:srgbClr val="C77F82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